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notesMasterIdLst>
    <p:notesMasterId r:id="rId26"/>
  </p:notesMasterIdLst>
  <p:sldIdLst>
    <p:sldId id="256" r:id="rId2"/>
    <p:sldId id="391" r:id="rId3"/>
    <p:sldId id="370" r:id="rId4"/>
    <p:sldId id="371" r:id="rId5"/>
    <p:sldId id="372" r:id="rId6"/>
    <p:sldId id="373" r:id="rId7"/>
    <p:sldId id="374" r:id="rId8"/>
    <p:sldId id="375" r:id="rId9"/>
    <p:sldId id="392" r:id="rId10"/>
    <p:sldId id="393" r:id="rId11"/>
    <p:sldId id="376" r:id="rId12"/>
    <p:sldId id="377" r:id="rId13"/>
    <p:sldId id="378" r:id="rId14"/>
    <p:sldId id="379" r:id="rId15"/>
    <p:sldId id="380" r:id="rId16"/>
    <p:sldId id="381" r:id="rId17"/>
    <p:sldId id="382" r:id="rId18"/>
    <p:sldId id="383" r:id="rId19"/>
    <p:sldId id="384" r:id="rId20"/>
    <p:sldId id="386" r:id="rId21"/>
    <p:sldId id="388" r:id="rId22"/>
    <p:sldId id="389" r:id="rId23"/>
    <p:sldId id="390" r:id="rId24"/>
    <p:sldId id="367" r:id="rId25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CB29"/>
    <a:srgbClr val="CC0099"/>
    <a:srgbClr val="0EE618"/>
    <a:srgbClr val="53D7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סגנון ביניים 2 - הדגשה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סגנון בהיר 2 - הדגשה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סגנון בהיר 1 - הדגשה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ללא סגנון, רשת טבלה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98" autoAdjust="0"/>
    <p:restoredTop sz="87889" autoAdjust="0"/>
  </p:normalViewPr>
  <p:slideViewPr>
    <p:cSldViewPr snapToGrid="0">
      <p:cViewPr varScale="1">
        <p:scale>
          <a:sx n="72" d="100"/>
          <a:sy n="72" d="100"/>
        </p:scale>
        <p:origin x="1308" y="60"/>
      </p:cViewPr>
      <p:guideLst/>
    </p:cSldViewPr>
  </p:slideViewPr>
  <p:outlineViewPr>
    <p:cViewPr>
      <p:scale>
        <a:sx n="33" d="100"/>
        <a:sy n="33" d="100"/>
      </p:scale>
      <p:origin x="0" y="-39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E1EBA392-205C-4DF5-9A40-22D050B4D1AF}" type="datetimeFigureOut">
              <a:rPr lang="he-IL" smtClean="0"/>
              <a:t>ד'/כסלו/תשפ"ד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66272F09-3565-4B89-9497-DE27ED19A19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17586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272F09-3565-4B89-9497-DE27ED19A198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8142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Accelerating Number Theoretic Transformations for Bootstrappable Homomorphic Encryption on GPUs</a:t>
            </a:r>
          </a:p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Number Theoretic Transform and Its Applications in Lattice-based Cryptosystems: A Survey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272F09-3565-4B89-9497-DE27ED19A198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10888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NTT-Based Polynomial Modular Multiplication for Homomorphic Encryption: A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272F09-3565-4B89-9497-DE27ED19A198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74709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NTT-Based Polynomial Modular Multiplication for Homomorphic Encryption: A Tutorial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272F09-3565-4B89-9497-DE27ED19A198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00552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he-IL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A170E-FB77-44A4-ADC4-3C45C37D6B5D}" type="datetime8">
              <a:rPr lang="he-IL" smtClean="0"/>
              <a:t>17 נובמבר 23</a:t>
            </a:fld>
            <a:endParaRPr lang="he-IL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E046928-6538-47E1-9F59-4253893763F6}"/>
              </a:ext>
            </a:extLst>
          </p:cNvPr>
          <p:cNvSpPr/>
          <p:nvPr userDrawn="1"/>
        </p:nvSpPr>
        <p:spPr>
          <a:xfrm>
            <a:off x="-1" y="6583681"/>
            <a:ext cx="12174583" cy="274320"/>
          </a:xfrm>
          <a:prstGeom prst="rect">
            <a:avLst/>
          </a:prstGeom>
          <a:solidFill>
            <a:srgbClr val="FFC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A29"/>
              </a:solidFill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7021FA35-06AC-4554-85F5-E04CF0B432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629" y="6011570"/>
            <a:ext cx="625451" cy="843982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8915106" y="6519870"/>
            <a:ext cx="2743200" cy="365125"/>
          </a:xfrm>
        </p:spPr>
        <p:txBody>
          <a:bodyPr/>
          <a:lstStyle/>
          <a:p>
            <a:pPr marL="228594" indent="-228594">
              <a:buFont typeface="+mj-lt"/>
              <a:buAutoNum type="arabicPeriod"/>
            </a:pPr>
            <a:fld id="{8BF23EE3-CCB0-4D64-9D25-ED43013B1052}" type="slidenum">
              <a:rPr lang="he-IL" smtClean="0"/>
              <a:pPr marL="228594" indent="-228594">
                <a:buFont typeface="+mj-lt"/>
                <a:buAutoNum type="arabicPeriod"/>
              </a:pPr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96097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552091" y="2820"/>
            <a:ext cx="11266097" cy="1325563"/>
          </a:xfrm>
        </p:spPr>
        <p:txBody>
          <a:bodyPr/>
          <a:lstStyle>
            <a:lvl1pPr algn="l" rtl="0">
              <a:defRPr b="1"/>
            </a:lvl1pPr>
          </a:lstStyle>
          <a:p>
            <a:r>
              <a:rPr lang="en-US" dirty="0"/>
              <a:t>Click to edit Master title style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 hasCustomPrompt="1"/>
          </p:nvPr>
        </p:nvSpPr>
        <p:spPr>
          <a:xfrm>
            <a:off x="552091" y="1555710"/>
            <a:ext cx="11266097" cy="4798195"/>
          </a:xfrm>
        </p:spPr>
        <p:txBody>
          <a:bodyPr/>
          <a:lstStyle>
            <a:lvl1pPr algn="l" rtl="0">
              <a:defRPr/>
            </a:lvl1pPr>
            <a:lvl2pPr algn="l" rtl="0">
              <a:defRPr/>
            </a:lvl2pPr>
            <a:lvl3pPr algn="l" rtl="0">
              <a:defRPr/>
            </a:lvl3pPr>
            <a:lvl4pPr algn="l" rtl="0">
              <a:defRPr/>
            </a:lvl4pPr>
            <a:lvl5pPr algn="l" rtl="0">
              <a:defRPr/>
            </a:lvl5pPr>
          </a:lstStyle>
          <a:p>
            <a:pPr lvl="0"/>
            <a:r>
              <a:rPr lang="he-IL" dirty="0"/>
              <a:t>לחץ כדי לערוך סגנונות טקסט של תבנית בסיס</a:t>
            </a:r>
          </a:p>
          <a:p>
            <a:pPr lvl="1"/>
            <a:r>
              <a:rPr lang="he-IL" dirty="0"/>
              <a:t>רמה שנייה</a:t>
            </a:r>
          </a:p>
          <a:p>
            <a:pPr lvl="2"/>
            <a:r>
              <a:rPr lang="he-IL" dirty="0"/>
              <a:t>רמה שלישית</a:t>
            </a:r>
          </a:p>
          <a:p>
            <a:pPr lvl="3"/>
            <a:r>
              <a:rPr lang="he-IL" dirty="0"/>
              <a:t>רמה רביעית</a:t>
            </a:r>
          </a:p>
          <a:p>
            <a:pPr lvl="4"/>
            <a:r>
              <a:rPr lang="he-IL" dirty="0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DDCFB-0294-4123-8B8A-9CCA4AE0F85D}" type="datetime8">
              <a:rPr lang="he-IL" smtClean="0"/>
              <a:t>17 נובמבר 23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A307A-1DDE-4068-8F8B-93AEF3FE836C}" type="slidenum">
              <a:rPr lang="he-IL" smtClean="0"/>
              <a:t>‹#›</a:t>
            </a:fld>
            <a:endParaRPr lang="he-IL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20831407-047C-4599-8CD8-574470CB8E36}"/>
              </a:ext>
            </a:extLst>
          </p:cNvPr>
          <p:cNvSpPr/>
          <p:nvPr userDrawn="1"/>
        </p:nvSpPr>
        <p:spPr>
          <a:xfrm>
            <a:off x="-1" y="6583681"/>
            <a:ext cx="12174583" cy="274320"/>
          </a:xfrm>
          <a:prstGeom prst="rect">
            <a:avLst/>
          </a:prstGeom>
          <a:solidFill>
            <a:srgbClr val="FFC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A29"/>
              </a:solidFill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63A0C530-52E4-4EC8-B70F-8233EE1560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629" y="6011570"/>
            <a:ext cx="625451" cy="84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17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209551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A170E-FB77-44A4-ADC4-3C45C37D6B5D}" type="datetime8">
              <a:rPr lang="he-IL" smtClean="0"/>
              <a:t>17 נובמבר 23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9369425" y="63627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228594" indent="-228594">
              <a:buFont typeface="+mj-lt"/>
              <a:buAutoNum type="arabicPeriod"/>
            </a:pPr>
            <a:fld id="{8BF23EE3-CCB0-4D64-9D25-ED43013B1052}" type="slidenum">
              <a:rPr lang="he-IL" smtClean="0"/>
              <a:pPr marL="228594" indent="-228594">
                <a:buFont typeface="+mj-lt"/>
                <a:buAutoNum type="arabicPeriod"/>
              </a:pPr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26114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</p:sldLayoutIdLst>
  <p:hf hdr="0" ftr="0" dt="0"/>
  <p:txStyles>
    <p:titleStyle>
      <a:lvl1pPr algn="r" defTabSz="914377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r" defTabSz="914377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r" defTabSz="914377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r" defTabSz="914377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r" defTabSz="914377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r" defTabSz="914377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r" defTabSz="914377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r" defTabSz="914377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r" defTabSz="914377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r" defTabSz="914377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377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r" defTabSz="914377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r" defTabSz="914377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r" defTabSz="914377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r" defTabSz="914377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r" defTabSz="914377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r" defTabSz="914377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r" defTabSz="914377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r" defTabSz="914377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6F19D4DE-9C26-4998-AE0E-B38B663160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" y="0"/>
            <a:ext cx="12184325" cy="6858000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68AF463D-0CA4-42CD-9C8A-3CBDF5CCE9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547" y="5908431"/>
            <a:ext cx="703698" cy="9495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76" y="750086"/>
            <a:ext cx="12184324" cy="38164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5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Weekly Mariam Update</a:t>
            </a:r>
          </a:p>
          <a:p>
            <a:pPr algn="ctr" rtl="0">
              <a:spcBef>
                <a:spcPts val="1200"/>
              </a:spcBef>
            </a:pPr>
            <a:endParaRPr lang="en-US" sz="4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rtl="0"/>
            <a:r>
              <a:rPr lang="en-US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Mariam Rabadi</a:t>
            </a:r>
          </a:p>
          <a:p>
            <a:pPr algn="ctr" rtl="0"/>
            <a:r>
              <a:rPr lang="en-US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Butterfly implementation</a:t>
            </a:r>
          </a:p>
          <a:p>
            <a:pPr algn="ctr" rtl="0"/>
            <a:r>
              <a:rPr lang="en-US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CECS</a:t>
            </a:r>
          </a:p>
        </p:txBody>
      </p:sp>
    </p:spTree>
    <p:extLst>
      <p:ext uri="{BB962C8B-B14F-4D97-AF65-F5344CB8AC3E}">
        <p14:creationId xmlns:p14="http://schemas.microsoft.com/office/powerpoint/2010/main" val="979232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A4565-8E49-6DFC-8BB3-454418A1D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and butterfly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C551593-B158-5DB4-1D4A-6864C5EC1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6750" y="1328383"/>
            <a:ext cx="4476150" cy="451361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F0262-D234-16B6-B386-7FF6C66AD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A307A-1DDE-4068-8F8B-93AEF3FE836C}" type="slidenum">
              <a:rPr lang="he-IL" smtClean="0"/>
              <a:t>10</a:t>
            </a:fld>
            <a:endParaRPr lang="he-I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484F6E-F9DF-A4B2-D936-22EEDF84E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233" y="1328382"/>
            <a:ext cx="3629025" cy="451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703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B1040-265E-F0A2-0E57-CE2041338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BA87D-E594-61C2-86DF-287A18741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code helped to be able to write a complete code for the butterfly because the psi array is now known. It also shows how to implement the butterfly completely through creating a new array in which the values are saved in bit reverse order.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E7491-739C-FA96-FDE5-2BEA64A91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A307A-1DDE-4068-8F8B-93AEF3FE836C}" type="slidenum">
              <a:rPr lang="he-IL" smtClean="0"/>
              <a:t>11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375797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5A56A-9C5B-D3BA-34F5-F51AFEBDC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HEAX paper architecture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9BF374-D4A8-D44B-0551-0DA925C3A8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Recap:</a:t>
                </a:r>
              </a:p>
              <a:p>
                <a:r>
                  <a:rPr lang="en-US" dirty="0"/>
                  <a:t>Number of steps: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𝑛𝐶𝑁𝑇𝑇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Type 1: goes to stage index (log n – log </a:t>
                </a:r>
                <a:r>
                  <a:rPr lang="en-US" dirty="0" err="1"/>
                  <a:t>nCNNT</a:t>
                </a:r>
                <a:r>
                  <a:rPr lang="en-US" dirty="0"/>
                  <a:t> -1)</a:t>
                </a:r>
              </a:p>
              <a:p>
                <a:r>
                  <a:rPr lang="en-US" dirty="0"/>
                  <a:t>In previous example, log 16 – log 4 -1 = 4-2-1= 1 so stages 0 and 1 are type 1.</a:t>
                </a:r>
              </a:p>
              <a:p>
                <a:r>
                  <a:rPr lang="en-US" dirty="0"/>
                  <a:t>Example: n = 4096. </a:t>
                </a:r>
                <a:r>
                  <a:rPr lang="en-US" dirty="0" err="1"/>
                  <a:t>nCNNT</a:t>
                </a:r>
                <a:r>
                  <a:rPr lang="en-US" dirty="0"/>
                  <a:t> = 8. During first stage, x[0] is in ME0 (memory element zero) and x[2048] is in ME256 (so 8 inputs in each memory element) are passed to the first core. </a:t>
                </a:r>
              </a:p>
              <a:p>
                <a:r>
                  <a:rPr lang="en-US" dirty="0"/>
                  <a:t>Polynomial coefficient x[</a:t>
                </a:r>
                <a:r>
                  <a:rPr lang="en-US" dirty="0" err="1"/>
                  <a:t>j+m</a:t>
                </a:r>
                <a:r>
                  <a:rPr lang="en-US" dirty="0"/>
                  <a:t>] (j=0,1…. n/2-1) is passed with x[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^(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/>
                  <a:t>] to a given core, m =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^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,….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) during the </a:t>
                </a:r>
                <a:r>
                  <a:rPr lang="en-US" dirty="0" err="1"/>
                  <a:t>ith</a:t>
                </a:r>
                <a:r>
                  <a:rPr lang="en-US" dirty="0"/>
                  <a:t> stage. </a:t>
                </a:r>
              </a:p>
              <a:p>
                <a:r>
                  <a:rPr lang="en-US" dirty="0"/>
                  <a:t>Note: j, m and </a:t>
                </a:r>
                <a:r>
                  <a:rPr lang="en-US" dirty="0" err="1"/>
                  <a:t>i</a:t>
                </a:r>
                <a:r>
                  <a:rPr lang="en-US" dirty="0"/>
                  <a:t> are not the same ones in the code.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9BF374-D4A8-D44B-0551-0DA925C3A8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4" t="-2795" r="-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5B8382-11EF-3E51-FD62-A061F7A6E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A307A-1DDE-4068-8F8B-93AEF3FE836C}" type="slidenum">
              <a:rPr lang="he-IL" smtClean="0"/>
              <a:t>12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07899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D0FAC-EB26-307D-5930-3AF852446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elaboration on access pattern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0CCFDA-3EE2-958D-AC31-4D57E3F430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2951" y="1029902"/>
                <a:ext cx="11266097" cy="4798195"/>
              </a:xfrm>
            </p:spPr>
            <p:txBody>
              <a:bodyPr>
                <a:normAutofit/>
              </a:bodyPr>
              <a:lstStyle/>
              <a:p>
                <a:r>
                  <a:rPr lang="en-US" sz="2300" dirty="0"/>
                  <a:t>j gives position of element regardless of which part, h gives part index, and </a:t>
                </a:r>
                <a:r>
                  <a:rPr lang="en-US" sz="2300" dirty="0" err="1"/>
                  <a:t>i</a:t>
                </a:r>
                <a:r>
                  <a:rPr lang="en-US" sz="2300" dirty="0"/>
                  <a:t> gives stage index. m gives difference between each element and corresponding element in next butterfly, </a:t>
                </a:r>
                <a:r>
                  <a:rPr lang="en-US" sz="2300" dirty="0" err="1"/>
                  <a:t>ie</a:t>
                </a:r>
                <a:r>
                  <a:rPr lang="en-US" sz="2300" dirty="0"/>
                  <a:t> x[0] is first element in first butterfly, x[0+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p>
                          <m:sSup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2300" b="0" i="0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sz="2300" dirty="0"/>
                  <a:t>when h=1 (second part), </a:t>
                </a:r>
                <a:r>
                  <a:rPr lang="en-US" sz="2300" dirty="0" err="1"/>
                  <a:t>i</a:t>
                </a:r>
                <a:r>
                  <a:rPr lang="en-US" sz="2300" dirty="0"/>
                  <a:t>= 0 (first stage), for 16 inputs, m = 8 is x[8], first element in second butterfly </a:t>
                </a:r>
              </a:p>
              <a:p>
                <a:r>
                  <a:rPr lang="en-US" sz="2300" dirty="0"/>
                  <a:t>For </a:t>
                </a:r>
                <a:r>
                  <a:rPr lang="en-US" sz="2300" dirty="0" err="1"/>
                  <a:t>i</a:t>
                </a:r>
                <a:r>
                  <a:rPr lang="en-US" sz="2300" dirty="0"/>
                  <a:t>=2, h=2, j=0, we are looking at the third stage, 3</a:t>
                </a:r>
                <a:r>
                  <a:rPr lang="en-US" sz="2300" baseline="30000" dirty="0"/>
                  <a:t>rd</a:t>
                </a:r>
                <a:r>
                  <a:rPr lang="en-US" sz="2300" dirty="0"/>
                  <a:t> part, first element.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0CCFDA-3EE2-958D-AC31-4D57E3F430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2951" y="1029902"/>
                <a:ext cx="11266097" cy="4798195"/>
              </a:xfrm>
              <a:blipFill>
                <a:blip r:embed="rId2"/>
                <a:stretch>
                  <a:fillRect l="-649" t="-1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0382C-8F1E-C446-6C77-7DE8EADC2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A307A-1DDE-4068-8F8B-93AEF3FE836C}" type="slidenum">
              <a:rPr lang="he-IL" smtClean="0"/>
              <a:t>13</a:t>
            </a:fld>
            <a:endParaRPr lang="he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4E5749-9CD9-38F7-72D6-FD2FE3932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54" y="3086099"/>
            <a:ext cx="5134692" cy="32766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9242B3-205F-3F02-51F1-D747F5E082BD}"/>
                  </a:ext>
                </a:extLst>
              </p:cNvPr>
              <p:cNvSpPr txBox="1"/>
              <p:nvPr/>
            </p:nvSpPr>
            <p:spPr>
              <a:xfrm>
                <a:off x="6235700" y="3149600"/>
                <a:ext cx="5181600" cy="1334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rtl="0"/>
                <a:r>
                  <a:rPr lang="en-US" dirty="0"/>
                  <a:t>Order: iterate j, then once done with j reset j to zero then iterate h, then </a:t>
                </a:r>
                <a:r>
                  <a:rPr lang="en-US" dirty="0" err="1"/>
                  <a:t>i</a:t>
                </a:r>
                <a:r>
                  <a:rPr lang="en-US" dirty="0"/>
                  <a:t> once that’s reset. </a:t>
                </a:r>
              </a:p>
              <a:p>
                <a:pPr algn="l" rtl="0"/>
                <a:r>
                  <a:rPr lang="en-US" dirty="0"/>
                  <a:t>More compact form of the equation is </a:t>
                </a:r>
              </a:p>
              <a:p>
                <a:pPr algn="l" rtl="0"/>
                <a:r>
                  <a:rPr lang="en-US" dirty="0"/>
                  <a:t>x[j+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passed with x[j+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9242B3-205F-3F02-51F1-D747F5E08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700" y="3149600"/>
                <a:ext cx="5181600" cy="1334468"/>
              </a:xfrm>
              <a:prstGeom prst="rect">
                <a:avLst/>
              </a:prstGeom>
              <a:blipFill>
                <a:blip r:embed="rId4"/>
                <a:stretch>
                  <a:fillRect l="-1059" t="-2740" b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6368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3A1BB-143C-5CF0-4602-4DC0896FB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type 2 stages start?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D44C7D-6BB8-1142-E5F7-901E60F8E0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2951" y="1029902"/>
                <a:ext cx="11266097" cy="4798195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As soon as the index is log n – log </a:t>
                </a:r>
                <a:r>
                  <a:rPr lang="en-US" sz="2000" dirty="0" err="1"/>
                  <a:t>nCNNT</a:t>
                </a:r>
                <a:endParaRPr lang="en-US" sz="2000" dirty="0"/>
              </a:p>
              <a:p>
                <a:r>
                  <a:rPr lang="en-US" sz="2000" dirty="0"/>
                  <a:t>Paper claims it is when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𝑛𝐶𝑁𝑁𝑇</m:t>
                    </m:r>
                  </m:oMath>
                </a14:m>
                <a:endParaRPr lang="en-US" sz="2000" b="0" dirty="0"/>
              </a:p>
              <a:p>
                <a:r>
                  <a:rPr lang="en-US" sz="2000" dirty="0"/>
                  <a:t>This is incorrect. Type two stages start when the elements in a single butterfly are accessed from the same memory element.</a:t>
                </a:r>
              </a:p>
              <a:p>
                <a:r>
                  <a:rPr lang="en-US" sz="2000" dirty="0"/>
                  <a:t>According to their equation, for a 4096 input with 8 cores, type 2 starts at stage index 8.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D44C7D-6BB8-1142-E5F7-901E60F8E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2951" y="1029902"/>
                <a:ext cx="11266097" cy="4798195"/>
              </a:xfrm>
              <a:blipFill>
                <a:blip r:embed="rId2"/>
                <a:stretch>
                  <a:fillRect l="-487" t="-13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9ADA3-8008-A9D7-05A2-95AB8BDC1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A307A-1DDE-4068-8F8B-93AEF3FE836C}" type="slidenum">
              <a:rPr lang="he-IL" smtClean="0"/>
              <a:t>14</a:t>
            </a:fld>
            <a:endParaRPr lang="he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1195B6-59D6-9833-7821-5200A997D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91" y="3041140"/>
            <a:ext cx="3296110" cy="33215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341FC8-5311-19F5-17B2-15BC746CF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320" y="3041140"/>
            <a:ext cx="4029637" cy="33215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9225B5-3243-C0DF-C38A-F98FFBA84AED}"/>
                  </a:ext>
                </a:extLst>
              </p:cNvPr>
              <p:cNvSpPr txBox="1"/>
              <p:nvPr/>
            </p:nvSpPr>
            <p:spPr>
              <a:xfrm>
                <a:off x="8432800" y="3149600"/>
                <a:ext cx="2978509" cy="1846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rtl="0"/>
                <a:r>
                  <a:rPr lang="en-US" dirty="0"/>
                  <a:t>During stage index 8, x[0] is passed with x[8], but x[0] is in ME[0] and x[8] is in ME[1], so there is still inter ME dependency. Type 2 actually starts 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𝑛𝐶𝑁𝑁𝑇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9225B5-3243-C0DF-C38A-F98FFBA84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800" y="3149600"/>
                <a:ext cx="2978509" cy="1846468"/>
              </a:xfrm>
              <a:prstGeom prst="rect">
                <a:avLst/>
              </a:prstGeom>
              <a:blipFill>
                <a:blip r:embed="rId5"/>
                <a:stretch>
                  <a:fillRect l="-1636" t="-1980" b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1340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76337-94FF-E6AF-0CA6-7598E6D68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672BE-95D7-640B-2AD4-5917E88DB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0" y="1029902"/>
            <a:ext cx="11266097" cy="4798195"/>
          </a:xfrm>
        </p:spPr>
        <p:txBody>
          <a:bodyPr/>
          <a:lstStyle/>
          <a:p>
            <a:r>
              <a:rPr lang="en-US" sz="2300" dirty="0"/>
              <a:t>During type 1, first element in each ME goes to first NTT core, second to second core, and so on.</a:t>
            </a:r>
          </a:p>
          <a:p>
            <a:r>
              <a:rPr lang="en-US" sz="2300" dirty="0"/>
              <a:t>There are 2^i twiddle factors in each stage </a:t>
            </a:r>
            <a:r>
              <a:rPr lang="en-US" sz="2300" dirty="0" err="1"/>
              <a:t>i</a:t>
            </a:r>
            <a:r>
              <a:rPr lang="en-US" sz="2300" dirty="0"/>
              <a:t>, and in the worst case we are using </a:t>
            </a:r>
            <a:r>
              <a:rPr lang="en-US" sz="2300" dirty="0" err="1"/>
              <a:t>nCNTT</a:t>
            </a:r>
            <a:r>
              <a:rPr lang="en-US" sz="2300" dirty="0"/>
              <a:t> different twiddle factors in one step, so twiddle factors are stored in batches of size </a:t>
            </a:r>
            <a:r>
              <a:rPr lang="en-US" sz="2300" dirty="0" err="1"/>
              <a:t>nCNTT</a:t>
            </a:r>
            <a:r>
              <a:rPr lang="en-US" sz="2300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203A0A-6B87-065A-979C-DEA8EAA5D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A307A-1DDE-4068-8F8B-93AEF3FE836C}" type="slidenum">
              <a:rPr lang="he-IL" smtClean="0"/>
              <a:t>15</a:t>
            </a:fld>
            <a:endParaRPr lang="he-I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01D83-9D1A-B398-A704-B4BEB14CA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240" y="2589002"/>
            <a:ext cx="3395860" cy="35831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399020-7E28-A64B-698F-70684EC53673}"/>
              </a:ext>
            </a:extLst>
          </p:cNvPr>
          <p:cNvSpPr txBox="1"/>
          <p:nvPr/>
        </p:nvSpPr>
        <p:spPr>
          <a:xfrm>
            <a:off x="5283200" y="2921000"/>
            <a:ext cx="499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dirty="0"/>
              <a:t>W is a twiddle factor, p is the mod, and wp is a precomputed value. </a:t>
            </a:r>
          </a:p>
        </p:txBody>
      </p:sp>
    </p:spTree>
    <p:extLst>
      <p:ext uri="{BB962C8B-B14F-4D97-AF65-F5344CB8AC3E}">
        <p14:creationId xmlns:p14="http://schemas.microsoft.com/office/powerpoint/2010/main" val="909251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81948-261A-8458-418E-1E2744409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1 access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D6DCD-DA2D-423D-AAC8-4437847FC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A307A-1DDE-4068-8F8B-93AEF3FE836C}" type="slidenum">
              <a:rPr lang="he-IL" smtClean="0"/>
              <a:t>16</a:t>
            </a:fld>
            <a:endParaRPr lang="he-IL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C23900-52A2-62C2-E724-81C25D0E3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j is the step number, l is the lth core, a is the first passed element and b is the second passed element. </a:t>
            </a:r>
          </a:p>
          <a:p>
            <a:r>
              <a:rPr lang="en-US" dirty="0"/>
              <a:t>During step 0, j mod 2 =0, and </a:t>
            </a:r>
            <a:r>
              <a:rPr lang="en-US" dirty="0" err="1"/>
              <a:t>MEe</a:t>
            </a:r>
            <a:r>
              <a:rPr lang="en-US" dirty="0"/>
              <a:t> has only </a:t>
            </a:r>
            <a:r>
              <a:rPr lang="en-US" dirty="0" err="1"/>
              <a:t>nCNNT</a:t>
            </a:r>
            <a:r>
              <a:rPr lang="en-US" dirty="0"/>
              <a:t> elements. </a:t>
            </a:r>
          </a:p>
          <a:p>
            <a:r>
              <a:rPr lang="en-US" dirty="0"/>
              <a:t>During step 1, j mod 2 =1, and </a:t>
            </a:r>
            <a:r>
              <a:rPr lang="en-US" dirty="0" err="1"/>
              <a:t>MEe</a:t>
            </a:r>
            <a:r>
              <a:rPr lang="en-US" dirty="0"/>
              <a:t> has 2nCNNT elements. </a:t>
            </a:r>
          </a:p>
          <a:p>
            <a:r>
              <a:rPr lang="en-US" dirty="0" err="1"/>
              <a:t>MEe</a:t>
            </a:r>
            <a:r>
              <a:rPr lang="en-US" dirty="0"/>
              <a:t> and </a:t>
            </a:r>
            <a:r>
              <a:rPr lang="en-US" dirty="0" err="1"/>
              <a:t>MEo</a:t>
            </a:r>
            <a:r>
              <a:rPr lang="en-US" dirty="0"/>
              <a:t> hold up to 2*</a:t>
            </a:r>
            <a:r>
              <a:rPr lang="en-US" dirty="0" err="1"/>
              <a:t>nCNNT</a:t>
            </a:r>
            <a:r>
              <a:rPr lang="en-US" dirty="0"/>
              <a:t> elements. </a:t>
            </a:r>
          </a:p>
          <a:p>
            <a:r>
              <a:rPr lang="en-US" dirty="0"/>
              <a:t>Explanation: for 4 cores, l goes up to 3, so during step 0 we fill </a:t>
            </a:r>
            <a:r>
              <a:rPr lang="en-US" dirty="0" err="1"/>
              <a:t>MEe</a:t>
            </a:r>
            <a:r>
              <a:rPr lang="en-US" dirty="0"/>
              <a:t>[0+0]= </a:t>
            </a:r>
            <a:r>
              <a:rPr lang="en-US" dirty="0" err="1"/>
              <a:t>MEe</a:t>
            </a:r>
            <a:r>
              <a:rPr lang="en-US" dirty="0"/>
              <a:t>[0] to </a:t>
            </a:r>
            <a:r>
              <a:rPr lang="en-US" dirty="0" err="1"/>
              <a:t>MEe</a:t>
            </a:r>
            <a:r>
              <a:rPr lang="en-US" dirty="0"/>
              <a:t>[3+0]=</a:t>
            </a:r>
            <a:r>
              <a:rPr lang="en-US" dirty="0" err="1"/>
              <a:t>MEe</a:t>
            </a:r>
            <a:r>
              <a:rPr lang="en-US" dirty="0"/>
              <a:t>[3], then during step 1, we fill </a:t>
            </a:r>
            <a:r>
              <a:rPr lang="en-US" dirty="0" err="1"/>
              <a:t>MEe</a:t>
            </a:r>
            <a:r>
              <a:rPr lang="en-US" dirty="0"/>
              <a:t>[0+4]=</a:t>
            </a:r>
            <a:r>
              <a:rPr lang="en-US" dirty="0" err="1"/>
              <a:t>MEe</a:t>
            </a:r>
            <a:r>
              <a:rPr lang="en-US" dirty="0"/>
              <a:t>[4] to </a:t>
            </a:r>
            <a:r>
              <a:rPr lang="en-US" dirty="0" err="1"/>
              <a:t>MEe</a:t>
            </a:r>
            <a:r>
              <a:rPr lang="en-US" dirty="0"/>
              <a:t>[3+4]=</a:t>
            </a:r>
            <a:r>
              <a:rPr lang="en-US" dirty="0" err="1"/>
              <a:t>MEe</a:t>
            </a:r>
            <a:r>
              <a:rPr lang="en-US" dirty="0"/>
              <a:t>[7]. If we have a step 2, then j mod 2 is zero again, and we overwrite the previous values in </a:t>
            </a:r>
            <a:r>
              <a:rPr lang="en-US" dirty="0" err="1"/>
              <a:t>MEe</a:t>
            </a:r>
            <a:r>
              <a:rPr lang="en-US" dirty="0"/>
              <a:t>[0] to </a:t>
            </a:r>
            <a:r>
              <a:rPr lang="en-US" dirty="0" err="1"/>
              <a:t>MEe</a:t>
            </a:r>
            <a:r>
              <a:rPr lang="en-US" dirty="0"/>
              <a:t>[3]</a:t>
            </a:r>
          </a:p>
          <a:p>
            <a:r>
              <a:rPr lang="en-US" dirty="0"/>
              <a:t>Same applies for </a:t>
            </a:r>
            <a:r>
              <a:rPr lang="en-US" dirty="0" err="1"/>
              <a:t>MEo</a:t>
            </a:r>
            <a:r>
              <a:rPr lang="en-US" dirty="0"/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6170C7-2BA9-D024-4D52-5892AF72E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12" y="1546911"/>
            <a:ext cx="3458058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87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BC552-1DB2-004D-4B1E-0C9D745BB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MUX 3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05C1873-D5A1-C722-2FC8-A489A7CAEA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788" y="1047417"/>
            <a:ext cx="6363588" cy="476316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678852-9ABB-67E2-32EC-1A248AEE6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A307A-1DDE-4068-8F8B-93AEF3FE836C}" type="slidenum">
              <a:rPr lang="he-IL" smtClean="0"/>
              <a:t>17</a:t>
            </a:fld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5F6814-F82D-5F7E-F3D3-3737CC179AC6}"/>
              </a:ext>
            </a:extLst>
          </p:cNvPr>
          <p:cNvSpPr txBox="1"/>
          <p:nvPr/>
        </p:nvSpPr>
        <p:spPr>
          <a:xfrm>
            <a:off x="6959600" y="1752600"/>
            <a:ext cx="434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dirty="0"/>
              <a:t>Mux 3 here is used to choose between the two possible positions a core can access an element from. </a:t>
            </a:r>
          </a:p>
        </p:txBody>
      </p:sp>
    </p:spTree>
    <p:extLst>
      <p:ext uri="{BB962C8B-B14F-4D97-AF65-F5344CB8AC3E}">
        <p14:creationId xmlns:p14="http://schemas.microsoft.com/office/powerpoint/2010/main" val="3500112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66F50-6683-BA9D-F9F8-261976B9B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2" y="749300"/>
            <a:ext cx="6819900" cy="4798195"/>
          </a:xfrm>
        </p:spPr>
        <p:txBody>
          <a:bodyPr>
            <a:normAutofit lnSpcReduction="10000"/>
          </a:bodyPr>
          <a:lstStyle/>
          <a:p>
            <a:pPr algn="l" rtl="0"/>
            <a:r>
              <a:rPr lang="en-US" sz="2400" dirty="0"/>
              <a:t>For example: </a:t>
            </a:r>
          </a:p>
          <a:p>
            <a:pPr algn="l" rtl="0"/>
            <a:r>
              <a:rPr lang="en-US" sz="2400" dirty="0"/>
              <a:t>For a 16 input 4 core problem, during stage 1 </a:t>
            </a:r>
            <a:r>
              <a:rPr lang="en-US" sz="2400" dirty="0" err="1"/>
              <a:t>MEe</a:t>
            </a:r>
            <a:r>
              <a:rPr lang="en-US" sz="2400" dirty="0"/>
              <a:t> = [a0 a1 a2 a3 a8 a9 10 a11]</a:t>
            </a:r>
          </a:p>
          <a:p>
            <a:pPr algn="l" rtl="0"/>
            <a:r>
              <a:rPr lang="en-US" sz="2400" dirty="0"/>
              <a:t>The first core, during step 0 accesses a0, and during step 1 accesses a8, so</a:t>
            </a:r>
          </a:p>
          <a:p>
            <a:pPr algn="l" rtl="0"/>
            <a:r>
              <a:rPr lang="en-US" sz="2400" dirty="0"/>
              <a:t>MUX3 is choosing between </a:t>
            </a:r>
            <a:r>
              <a:rPr lang="en-US" sz="2400" dirty="0" err="1"/>
              <a:t>MEe</a:t>
            </a:r>
            <a:r>
              <a:rPr lang="en-US" sz="2400" dirty="0"/>
              <a:t>[0] and </a:t>
            </a:r>
            <a:r>
              <a:rPr lang="en-US" sz="2400" dirty="0" err="1"/>
              <a:t>MEe</a:t>
            </a:r>
            <a:r>
              <a:rPr lang="en-US" sz="2400" dirty="0"/>
              <a:t>[4] for element a for the 0</a:t>
            </a:r>
            <a:r>
              <a:rPr lang="en-US" sz="2400" baseline="30000" dirty="0"/>
              <a:t>th</a:t>
            </a:r>
            <a:r>
              <a:rPr lang="en-US" sz="2400" dirty="0"/>
              <a:t> core, depending on the step number. </a:t>
            </a:r>
          </a:p>
          <a:p>
            <a:pPr algn="l" rtl="0"/>
            <a:r>
              <a:rPr lang="en-US" sz="2400" dirty="0"/>
              <a:t>Note, if n&gt; 4*</a:t>
            </a:r>
            <a:r>
              <a:rPr lang="en-US" sz="2400" dirty="0" err="1"/>
              <a:t>nCNNT</a:t>
            </a:r>
            <a:r>
              <a:rPr lang="en-US" sz="2400" dirty="0"/>
              <a:t> then not all the elements will be in </a:t>
            </a:r>
            <a:r>
              <a:rPr lang="en-US" sz="2400" dirty="0" err="1"/>
              <a:t>MEe</a:t>
            </a:r>
            <a:r>
              <a:rPr lang="en-US" sz="2400" dirty="0"/>
              <a:t> and </a:t>
            </a:r>
            <a:r>
              <a:rPr lang="en-US" sz="2400" dirty="0" err="1"/>
              <a:t>MEo</a:t>
            </a:r>
            <a:r>
              <a:rPr lang="en-US" sz="2400" dirty="0"/>
              <a:t> at once, values need to be overwritten to be passed to the cores since </a:t>
            </a:r>
            <a:r>
              <a:rPr lang="en-US" sz="2400" dirty="0" err="1"/>
              <a:t>MEe</a:t>
            </a:r>
            <a:r>
              <a:rPr lang="en-US" sz="2400" dirty="0"/>
              <a:t> and </a:t>
            </a:r>
            <a:r>
              <a:rPr lang="en-US" sz="2400" dirty="0" err="1"/>
              <a:t>Meo</a:t>
            </a:r>
            <a:r>
              <a:rPr lang="en-US" sz="2400" dirty="0"/>
              <a:t> can individually only hold 2*</a:t>
            </a:r>
            <a:r>
              <a:rPr lang="en-US" sz="2400" dirty="0" err="1"/>
              <a:t>nCNNT</a:t>
            </a:r>
            <a:r>
              <a:rPr lang="en-US" sz="2400" dirty="0"/>
              <a:t> elements. </a:t>
            </a:r>
          </a:p>
          <a:p>
            <a:pPr marL="0" indent="0" algn="l" rtl="0">
              <a:buNone/>
            </a:pPr>
            <a:endParaRPr lang="en-US" sz="24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F877E-9805-E6E0-B941-F4D0D114E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A307A-1DDE-4068-8F8B-93AEF3FE836C}" type="slidenum">
              <a:rPr lang="he-IL" smtClean="0"/>
              <a:t>18</a:t>
            </a:fld>
            <a:endParaRPr lang="he-I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AD2CF3-261A-F862-8639-958A18ED2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0"/>
            <a:ext cx="5016500" cy="61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100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89AA3-D5C4-1BD6-4BB1-9227BA1E8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2 stages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578A9-195C-4204-18CD-1D7BD5BF0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791" y="1136610"/>
            <a:ext cx="4591409" cy="4798195"/>
          </a:xfrm>
        </p:spPr>
        <p:txBody>
          <a:bodyPr/>
          <a:lstStyle/>
          <a:p>
            <a:r>
              <a:rPr lang="en-US" dirty="0"/>
              <a:t>First idea: use 2*</a:t>
            </a:r>
            <a:r>
              <a:rPr lang="en-US" dirty="0" err="1"/>
              <a:t>nCNNT</a:t>
            </a:r>
            <a:r>
              <a:rPr lang="en-US" dirty="0"/>
              <a:t> (2-1) multiplexers to choose </a:t>
            </a:r>
            <a:r>
              <a:rPr lang="en-US" dirty="0" err="1"/>
              <a:t>MEe</a:t>
            </a:r>
            <a:r>
              <a:rPr lang="en-US" dirty="0"/>
              <a:t> or </a:t>
            </a:r>
            <a:r>
              <a:rPr lang="en-US" dirty="0" err="1"/>
              <a:t>Meo</a:t>
            </a:r>
            <a:r>
              <a:rPr lang="en-US" dirty="0"/>
              <a:t> and put that in MEs.</a:t>
            </a:r>
          </a:p>
          <a:p>
            <a:r>
              <a:rPr lang="en-US" dirty="0"/>
              <a:t>Then use 2*</a:t>
            </a:r>
            <a:r>
              <a:rPr lang="en-US" dirty="0" err="1"/>
              <a:t>nCNNT</a:t>
            </a:r>
            <a:r>
              <a:rPr lang="en-US" dirty="0"/>
              <a:t> (2nCNNT-1) multiplexers to pass elements from MEs to cores. </a:t>
            </a:r>
          </a:p>
          <a:p>
            <a:r>
              <a:rPr lang="en-US" dirty="0"/>
              <a:t>Too complicated and resource intensive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3FB2C-2B71-D719-5239-BA179F10B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A307A-1DDE-4068-8F8B-93AEF3FE836C}" type="slidenum">
              <a:rPr lang="he-IL" smtClean="0"/>
              <a:t>19</a:t>
            </a:fld>
            <a:endParaRPr lang="he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E63252-52E2-7B6C-78F6-5D3FFC846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637" y="823623"/>
            <a:ext cx="5468113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403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62F24-C057-51DC-6871-DC09DB15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EACD1-CE87-1079-8AB4-D8F91CE0A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Found out how the twiddle factor array is organized and how to integrate it into a 4 input butterfly.</a:t>
            </a:r>
          </a:p>
          <a:p>
            <a:r>
              <a:rPr lang="en-US" dirty="0"/>
              <a:t>Wrote code with John using that finding and it performed a 4 input butterfly correctly. </a:t>
            </a:r>
          </a:p>
          <a:p>
            <a:r>
              <a:rPr lang="en-US" dirty="0"/>
              <a:t>Analyzed HEAX architecture and access patterns.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90958-A5A3-8822-CCB2-8E8B15030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A307A-1DDE-4068-8F8B-93AEF3FE836C}" type="slidenum">
              <a:rPr lang="he-IL" smtClean="0"/>
              <a:t>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21064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CEEE9-FC6D-3C88-A746-3B2A4D18A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2 stage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EC261-FCCE-CA38-5492-F0D8F68DC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Second idea (more efficient): use 4*</a:t>
            </a:r>
            <a:r>
              <a:rPr lang="en-US" dirty="0" err="1"/>
              <a:t>nCNNT</a:t>
            </a:r>
            <a:r>
              <a:rPr lang="en-US" dirty="0"/>
              <a:t> (log 2 </a:t>
            </a:r>
            <a:r>
              <a:rPr lang="en-US" dirty="0" err="1"/>
              <a:t>nCNNT</a:t>
            </a:r>
            <a:r>
              <a:rPr lang="en-US" dirty="0"/>
              <a:t> -1) MUXs to select from MEs. This is MUX2.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BE790-4AE5-5F1D-097D-42A7237D0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A307A-1DDE-4068-8F8B-93AEF3FE836C}" type="slidenum">
              <a:rPr lang="he-IL" smtClean="0"/>
              <a:t>20</a:t>
            </a:fld>
            <a:endParaRPr lang="he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8ED148-0387-8F43-50B2-39C3F559A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955" y="2628900"/>
            <a:ext cx="3686689" cy="37338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5C5FEE-EFDE-D5C1-1ABA-B8A2D192C51F}"/>
              </a:ext>
            </a:extLst>
          </p:cNvPr>
          <p:cNvSpPr txBox="1"/>
          <p:nvPr/>
        </p:nvSpPr>
        <p:spPr>
          <a:xfrm>
            <a:off x="5638800" y="2628900"/>
            <a:ext cx="5207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dirty="0"/>
              <a:t>Use this equation to determine where to access for each: </a:t>
            </a:r>
          </a:p>
          <a:p>
            <a:pPr algn="l" rtl="0"/>
            <a:endParaRPr lang="en-US" dirty="0"/>
          </a:p>
          <a:p>
            <a:pPr algn="l" rtl="0"/>
            <a:r>
              <a:rPr lang="en-US" dirty="0"/>
              <a:t>                         =</a:t>
            </a:r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r>
              <a:rPr lang="en-US" dirty="0"/>
              <a:t>                         </a:t>
            </a:r>
          </a:p>
          <a:p>
            <a:pPr algn="l" rtl="0"/>
            <a:r>
              <a:rPr lang="en-US" dirty="0"/>
              <a:t>                          =</a:t>
            </a:r>
          </a:p>
          <a:p>
            <a:pPr algn="l" rtl="0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77F9F1-013A-53E5-15FD-4C2DDD956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598" y="3380552"/>
            <a:ext cx="1457436" cy="6657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98A10F-4A89-EE29-9A80-C54F74104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1" y="4004619"/>
            <a:ext cx="5207000" cy="6954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53668F-FA6D-CCDE-14BD-F05DD7C06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0" y="4700041"/>
            <a:ext cx="1485234" cy="4946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B96CEDB-5D3B-4E2D-10DA-173914E4A4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6598" y="5248016"/>
            <a:ext cx="4912502" cy="54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80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5B0BE-A44F-6AD0-F9AF-C863439BA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42563-828D-E49E-0BCD-7E0F02CB2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1" y="1555710"/>
            <a:ext cx="3626209" cy="4798195"/>
          </a:xfrm>
        </p:spPr>
        <p:txBody>
          <a:bodyPr/>
          <a:lstStyle/>
          <a:p>
            <a:r>
              <a:rPr lang="en-US" dirty="0"/>
              <a:t>The results of applying the equation show that we actually only have 2*</a:t>
            </a:r>
            <a:r>
              <a:rPr lang="en-US" dirty="0" err="1"/>
              <a:t>nCNNT</a:t>
            </a:r>
            <a:r>
              <a:rPr lang="en-US" dirty="0"/>
              <a:t> multiplexers: </a:t>
            </a:r>
          </a:p>
          <a:p>
            <a:r>
              <a:rPr lang="en-US" dirty="0"/>
              <a:t>It also shows large indices, where we access 641 different registers here and not all registers are accessed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45F90-8C34-54C8-7F20-32EB25FC0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A307A-1DDE-4068-8F8B-93AEF3FE836C}" type="slidenum">
              <a:rPr lang="he-IL" smtClean="0"/>
              <a:t>21</a:t>
            </a:fld>
            <a:endParaRPr lang="he-IL" dirty="0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B9255BB-07AB-043C-DA95-EA0F4E63D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902" y="665601"/>
            <a:ext cx="5943600" cy="2430375"/>
          </a:xfrm>
          <a:prstGeom prst="rect">
            <a:avLst/>
          </a:prstGeom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88DFB52-8343-30BE-5A48-75E13EB62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902" y="3429000"/>
            <a:ext cx="5943600" cy="293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6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E8443-93D3-A823-6E73-8C65C4DD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Speculation: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4E4A5-0BE7-E58B-016F-935426A1D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apply mod 2*</a:t>
            </a:r>
            <a:r>
              <a:rPr lang="en-US" dirty="0" err="1"/>
              <a:t>nCNNT</a:t>
            </a:r>
            <a:r>
              <a:rPr lang="en-US" dirty="0"/>
              <a:t> we get more logical results that are consistent with the size of MEs according to the type 1 stages steps.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7BFBD-7A46-9D86-B808-83FC0A2F3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A307A-1DDE-4068-8F8B-93AEF3FE836C}" type="slidenum">
              <a:rPr lang="he-IL" smtClean="0"/>
              <a:t>22</a:t>
            </a:fld>
            <a:endParaRPr lang="he-IL" dirty="0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684F5BF-AFCE-9CF2-B3B7-A38B46482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91" y="2532062"/>
            <a:ext cx="5543909" cy="36964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186531-DEC0-1557-DCF6-99B1962C5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699" y="2532062"/>
            <a:ext cx="5328489" cy="369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65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45257-3B27-6E0C-7612-11D9BB217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Issues/ next steps: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D6AE8-DE78-A3DA-4875-D96E050F7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applying the mod, we end up with cores that are accessing the same register from MEs. Needs more analysis because it is not practical either to access these </a:t>
            </a:r>
            <a:r>
              <a:rPr lang="en-US"/>
              <a:t>large indices </a:t>
            </a:r>
            <a:r>
              <a:rPr lang="en-US" dirty="0"/>
              <a:t>since MEs is not supposed to be that large. Could be a simple error in the equation provided or need a different mod. </a:t>
            </a:r>
          </a:p>
          <a:p>
            <a:r>
              <a:rPr lang="en-US" dirty="0"/>
              <a:t>Work on creating a more encompassing code to perform a butterfly.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15B53-D2BB-33CA-F35D-95510C288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A307A-1DDE-4068-8F8B-93AEF3FE836C}" type="slidenum">
              <a:rPr lang="he-IL" smtClean="0"/>
              <a:t>23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12925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52739E31-023C-4CCF-84B7-4A5DA35FAA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2"/>
            <a:ext cx="12184325" cy="6858000"/>
          </a:xfrm>
          <a:prstGeom prst="rect">
            <a:avLst/>
          </a:prstGeom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EC56815F-5FF9-4F81-A590-CADFA0308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A307A-1DDE-4068-8F8B-93AEF3FE836C}" type="slidenum">
              <a:rPr lang="he-IL" smtClean="0"/>
              <a:t>24</a:t>
            </a:fld>
            <a:endParaRPr lang="he-I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93CB4E3-C65A-46BE-9DF3-73FE782D1961}"/>
              </a:ext>
            </a:extLst>
          </p:cNvPr>
          <p:cNvSpPr txBox="1">
            <a:spLocks/>
          </p:cNvSpPr>
          <p:nvPr/>
        </p:nvSpPr>
        <p:spPr>
          <a:xfrm>
            <a:off x="4475703" y="3069276"/>
            <a:ext cx="3232917" cy="745951"/>
          </a:xfrm>
          <a:prstGeom prst="rect">
            <a:avLst/>
          </a:prstGeom>
        </p:spPr>
        <p:txBody>
          <a:bodyPr vert="horz" lIns="91440" tIns="45720" rIns="91440" bIns="45720" rtlCol="1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Thank you!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F3DA196A-5A13-4979-B5DE-D897F5B1DA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4134" y="6016487"/>
            <a:ext cx="633442" cy="85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010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CFBCB1-5986-D1A4-358D-9C9A16F8A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A307A-1DDE-4068-8F8B-93AEF3FE836C}" type="slidenum">
              <a:rPr lang="he-IL" smtClean="0"/>
              <a:t>3</a:t>
            </a:fld>
            <a:endParaRPr lang="he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2C560B-C74D-BA44-A297-979CBE77B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9457" y="495297"/>
            <a:ext cx="5306585" cy="5867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F0A3CD-9080-4308-9217-88AC8C9E40A1}"/>
              </a:ext>
            </a:extLst>
          </p:cNvPr>
          <p:cNvSpPr txBox="1"/>
          <p:nvPr/>
        </p:nvSpPr>
        <p:spPr>
          <a:xfrm>
            <a:off x="6096000" y="1565279"/>
            <a:ext cx="5306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dirty="0"/>
              <a:t>This code shows an array of psi_1 values but does not include the array, what are those values?</a:t>
            </a:r>
          </a:p>
        </p:txBody>
      </p:sp>
    </p:spTree>
    <p:extLst>
      <p:ext uri="{BB962C8B-B14F-4D97-AF65-F5344CB8AC3E}">
        <p14:creationId xmlns:p14="http://schemas.microsoft.com/office/powerpoint/2010/main" val="907351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460EDC7-1A4F-CD8B-B631-3ED29158D9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87252" y="214261"/>
            <a:ext cx="2733207" cy="1655762"/>
          </a:xfrm>
        </p:spPr>
        <p:txBody>
          <a:bodyPr/>
          <a:lstStyle/>
          <a:p>
            <a:r>
              <a:rPr lang="en-US" dirty="0"/>
              <a:t>Look at this code for guidance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611D1-62DA-A1FC-DF79-2F004EA5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28594" indent="-228594">
              <a:buFont typeface="+mj-lt"/>
              <a:buAutoNum type="arabicPeriod"/>
            </a:pPr>
            <a:fld id="{8BF23EE3-CCB0-4D64-9D25-ED43013B1052}" type="slidenum">
              <a:rPr lang="he-IL" smtClean="0"/>
              <a:pPr marL="228594" indent="-228594">
                <a:buFont typeface="+mj-lt"/>
                <a:buAutoNum type="arabicPeriod"/>
              </a:pPr>
              <a:t>4</a:t>
            </a:fld>
            <a:endParaRPr lang="he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4027C4-962C-2DC4-DF7E-7554B5FE3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712" y="1042142"/>
            <a:ext cx="7180288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526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126484-250E-2A7F-66F3-C90C7C0D60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6514" y="0"/>
            <a:ext cx="8142515" cy="654594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DE157-C454-173F-D904-48F77701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A307A-1DDE-4068-8F8B-93AEF3FE836C}" type="slidenum">
              <a:rPr lang="he-IL" smtClean="0"/>
              <a:t>5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72639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9DDBD-08E9-D1C9-7BB2-886107A76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BCBD2-A6E5-126B-3365-E215EDE0A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951" y="1146629"/>
            <a:ext cx="11266097" cy="539863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Psi is raised to the power of the its index in bit reverse order. </a:t>
            </a:r>
          </a:p>
          <a:p>
            <a:r>
              <a:rPr lang="en-US" dirty="0"/>
              <a:t>Psi[1]  = psi^8. The conversion depends on the number of bits you need to represent psi. We need 4 bits in the analysis because n = 16 was used as the number of inputs. 0001 is converted to 1000, 0101 is converted to 1010 and so on. </a:t>
            </a:r>
          </a:p>
          <a:p>
            <a:r>
              <a:rPr lang="en-US" dirty="0"/>
              <a:t>m in this example is double the m in the base code, taking log of m gives which stage you are on, and the stage index is log m -1. First stage (stage[0]) has m=2. </a:t>
            </a:r>
          </a:p>
          <a:p>
            <a:r>
              <a:rPr lang="en-US" dirty="0"/>
              <a:t>j is used to show which step in the stage we are in, but in bit reverse order. Number of bits to use for j also depends on how much j varies. For stage 0 we had 1 j, so we used zero bits, for stage 3 we had 8 </a:t>
            </a:r>
            <a:r>
              <a:rPr lang="en-US" dirty="0" err="1"/>
              <a:t>js</a:t>
            </a:r>
            <a:r>
              <a:rPr lang="en-US" dirty="0"/>
              <a:t>, so we used three bits. When j = 1 in the third stage, 001 becomes 100, so we’re actually on the fourth step (index 4, by count it is the fifth stage).</a:t>
            </a:r>
          </a:p>
          <a:p>
            <a:r>
              <a:rPr lang="en-US" dirty="0"/>
              <a:t>The indices of A are also in bit reverse order (see right side of butterfly). A1 is actually A8 (conversion depends again on number of inputs and bits).</a:t>
            </a:r>
          </a:p>
          <a:p>
            <a:r>
              <a:rPr lang="en-US" dirty="0"/>
              <a:t>K represents the kth element in each step, j the step number (in bit reverse order) and m/2 the distance between each element and the element it does a butterfly with.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907C3-15A8-0C17-49BF-3360F878B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A307A-1DDE-4068-8F8B-93AEF3FE836C}" type="slidenum">
              <a:rPr lang="he-IL" smtClean="0"/>
              <a:t>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643992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09517-B26A-788D-B2A0-90738EBA7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66097" cy="1325563"/>
          </a:xfrm>
        </p:spPr>
        <p:txBody>
          <a:bodyPr/>
          <a:lstStyle/>
          <a:p>
            <a:r>
              <a:rPr lang="en-US" dirty="0"/>
              <a:t>Butterfly (m and j are not the same ones from last slide)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A4624-E5AE-FFD6-C7CF-2915C0A6E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A307A-1DDE-4068-8F8B-93AEF3FE836C}" type="slidenum">
              <a:rPr lang="he-IL" smtClean="0"/>
              <a:t>7</a:t>
            </a:fld>
            <a:endParaRPr lang="he-IL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88816B2-894A-1DE1-59FF-2EFACCDF6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8915" y="747088"/>
            <a:ext cx="7957329" cy="536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09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5722F34-2038-7A6A-386D-0CB37B5B56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65257" y="391886"/>
            <a:ext cx="3802743" cy="48659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Psi^2 in this example is psi[1] from base code. Only four inputs so need 2 bits. 01 (one) becomes 10 (two). So first index (we start indexing from one) carries psi to the power of 2</a:t>
            </a:r>
          </a:p>
          <a:p>
            <a:r>
              <a:rPr lang="en-US" dirty="0"/>
              <a:t>Psi^1= psi[2]</a:t>
            </a:r>
          </a:p>
          <a:p>
            <a:r>
              <a:rPr lang="en-US" dirty="0"/>
              <a:t>Psi^3=psi[3]</a:t>
            </a:r>
          </a:p>
          <a:p>
            <a:r>
              <a:rPr lang="en-US" dirty="0"/>
              <a:t>This can be applied to the 16 input butterfly in the previous slide.  </a:t>
            </a:r>
          </a:p>
          <a:p>
            <a:r>
              <a:rPr lang="en-US" dirty="0"/>
              <a:t>Remember to mod by q after multiplication by psi and after addition or subtraction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DFB25-3460-2F7E-6DD3-FCEE365E5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28594" indent="-228594">
              <a:buFont typeface="+mj-lt"/>
              <a:buAutoNum type="arabicPeriod"/>
            </a:pPr>
            <a:fld id="{8BF23EE3-CCB0-4D64-9D25-ED43013B1052}" type="slidenum">
              <a:rPr lang="he-IL" smtClean="0"/>
              <a:pPr marL="228594" indent="-228594">
                <a:buFont typeface="+mj-lt"/>
                <a:buAutoNum type="arabicPeriod"/>
              </a:pPr>
              <a:t>8</a:t>
            </a:fld>
            <a:endParaRPr lang="he-I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384E42-6BAE-0E25-520E-3014FC5F3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418" y="0"/>
            <a:ext cx="482984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072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F10B5-5C20-5ADD-7619-7AD165859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7968E4-9716-5E1F-FD22-2D4D20281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812" y="1328383"/>
            <a:ext cx="3749523" cy="47974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A4B5D-CE19-4F96-A8EE-AC4116F2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A307A-1DDE-4068-8F8B-93AEF3FE836C}" type="slidenum">
              <a:rPr lang="he-IL" smtClean="0"/>
              <a:t>9</a:t>
            </a:fld>
            <a:endParaRPr lang="he-I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FB332D-16F3-2AFC-70E7-4F83E158A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076" y="1328383"/>
            <a:ext cx="3743847" cy="4797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E9C6B6-2BB6-4F32-1377-DBA50469D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800" y="1328384"/>
            <a:ext cx="3512388" cy="479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61374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 rtl="0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ustom-01" id="{5E987EB9-C24C-4DA1-A8F3-4DE7A629A211}" vid="{B5264CAE-F3A8-427A-8AA0-2DA8EEEC9E1E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Custom-01</Template>
  <TotalTime>13615</TotalTime>
  <Words>1679</Words>
  <Application>Microsoft Office PowerPoint</Application>
  <PresentationFormat>Widescreen</PresentationFormat>
  <Paragraphs>122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Cambria Math</vt:lpstr>
      <vt:lpstr>Helvetica</vt:lpstr>
      <vt:lpstr>Helvetica Neue</vt:lpstr>
      <vt:lpstr>Times New Roman</vt:lpstr>
      <vt:lpstr>ערכת נושא Office</vt:lpstr>
      <vt:lpstr>PowerPoint Presentation</vt:lpstr>
      <vt:lpstr>Outline:</vt:lpstr>
      <vt:lpstr>PowerPoint Presentation</vt:lpstr>
      <vt:lpstr>PowerPoint Presentation</vt:lpstr>
      <vt:lpstr>PowerPoint Presentation</vt:lpstr>
      <vt:lpstr>Explanation:</vt:lpstr>
      <vt:lpstr>Butterfly (m and j are not the same ones from last slide)</vt:lpstr>
      <vt:lpstr>PowerPoint Presentation</vt:lpstr>
      <vt:lpstr>Code</vt:lpstr>
      <vt:lpstr>Output and butterfly </vt:lpstr>
      <vt:lpstr>Summary:</vt:lpstr>
      <vt:lpstr>HEAX paper architecture </vt:lpstr>
      <vt:lpstr>More elaboration on access pattern</vt:lpstr>
      <vt:lpstr>When do type 2 stages start?</vt:lpstr>
      <vt:lpstr>Characteristics of architecture</vt:lpstr>
      <vt:lpstr>Type 1 access pattern</vt:lpstr>
      <vt:lpstr>MUX 3</vt:lpstr>
      <vt:lpstr>PowerPoint Presentation</vt:lpstr>
      <vt:lpstr>Type 2 stages</vt:lpstr>
      <vt:lpstr>Type 2 stage</vt:lpstr>
      <vt:lpstr>Apply equation</vt:lpstr>
      <vt:lpstr>Speculation:</vt:lpstr>
      <vt:lpstr>Issues/ next steps: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Mostafa Asadzadehmehdialghadami</dc:creator>
  <cp:lastModifiedBy>Mariam Rabadi</cp:lastModifiedBy>
  <cp:revision>464</cp:revision>
  <dcterms:created xsi:type="dcterms:W3CDTF">2018-11-18T20:48:52Z</dcterms:created>
  <dcterms:modified xsi:type="dcterms:W3CDTF">2023-11-17T21:25:39Z</dcterms:modified>
</cp:coreProperties>
</file>